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sldIdLst>
    <p:sldId id="258" r:id="rId6"/>
    <p:sldId id="370" r:id="rId7"/>
    <p:sldId id="264" r:id="rId8"/>
    <p:sldId id="265" r:id="rId9"/>
    <p:sldId id="295" r:id="rId10"/>
    <p:sldId id="377" r:id="rId11"/>
    <p:sldId id="378" r:id="rId12"/>
    <p:sldId id="379" r:id="rId13"/>
    <p:sldId id="380" r:id="rId14"/>
    <p:sldId id="381" r:id="rId15"/>
    <p:sldId id="371" r:id="rId16"/>
    <p:sldId id="382" r:id="rId17"/>
    <p:sldId id="383" r:id="rId18"/>
    <p:sldId id="38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AAA26-3964-4E9B-9213-8722F1C3C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7FA12-B8EC-4FB8-8656-CF6EAFC0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8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B5F8-5E45-41EE-A3C0-5B66E1EBDFD9}" type="datetime1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0466-3987-4E78-8E3E-EC2259A95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3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A1CD-323E-4CB8-B3D6-5E64FC7FA5D9}" type="datetime1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0466-3987-4E78-8E3E-EC2259A95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6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524E-0C34-4ED6-B63A-04576749DD27}" type="datetime1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0466-3987-4E78-8E3E-EC2259A95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5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B801-F9F2-43B6-845C-405C809F4AF4}" type="datetime1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0466-3987-4E78-8E3E-EC2259A95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4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9B20-D822-4EFF-8078-051F029D71D4}" type="datetime1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0466-3987-4E78-8E3E-EC2259A95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9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D951-C8B7-47CC-9AB8-2A6FCF27D692}" type="datetime1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0466-3987-4E78-8E3E-EC2259A95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9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DC49-269A-4775-BAE0-D5BC5B867FFB}" type="datetime1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0466-3987-4E78-8E3E-EC2259A95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0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AF3C-72BF-47B4-9C27-7DFDB6DC3674}" type="datetime1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0466-3987-4E78-8E3E-EC2259A95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2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138C-99F8-4A98-B429-0BE2D3748101}" type="datetime1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0466-3987-4E78-8E3E-EC2259A95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2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CB40-2460-453D-88D8-B4B2EDAB34AA}" type="datetime1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0466-3987-4E78-8E3E-EC2259A95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6226-78C7-4593-BF7E-B309A3C907CC}" type="datetime1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0466-3987-4E78-8E3E-EC2259A95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D6703-F44B-44A8-95F0-49D722FE4732}" type="datetime1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60466-3987-4E78-8E3E-EC2259A95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4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077200" cy="1905000"/>
          </a:xfrm>
        </p:spPr>
        <p:txBody>
          <a:bodyPr>
            <a:normAutofit/>
          </a:bodyPr>
          <a:lstStyle/>
          <a:p>
            <a:pPr rtl="1"/>
            <a:r>
              <a:rPr lang="fa-IR" sz="3600" dirty="0">
                <a:cs typeface="B Yagut" panose="00000400000000000000" pitchFamily="2" charset="-78"/>
              </a:rPr>
              <a:t>الگوی انجام اقدامات تشخیصی و تصمیم گیری برای بیمار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048000"/>
            <a:ext cx="7391400" cy="1600200"/>
          </a:xfrm>
        </p:spPr>
        <p:txBody>
          <a:bodyPr/>
          <a:lstStyle/>
          <a:p>
            <a:r>
              <a:rPr lang="fa-IR" dirty="0">
                <a:cs typeface="B Yagut" panose="00000400000000000000" pitchFamily="2" charset="-78"/>
              </a:rPr>
              <a:t>رویکرد به شکایات شایع و درمان های ساده علامتی</a:t>
            </a:r>
            <a:endParaRPr lang="en-US" dirty="0">
              <a:cs typeface="B Yagut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0466-3987-4E78-8E3E-EC2259A95BEE}" type="slidenum">
              <a:rPr lang="en-US" smtClean="0"/>
              <a:t>1</a:t>
            </a:fld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1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81"/>
    </mc:Choice>
    <mc:Fallback xmlns="">
      <p:transition spd="slow" advTm="14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fa-IR" sz="3200" dirty="0">
                <a:cs typeface="B Yagut" panose="00000400000000000000" pitchFamily="2" charset="-78"/>
              </a:rPr>
              <a:t>الگوی انجام اقدامات تشخیصی و تصمیم گیری برای بیمار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fa-IR" sz="2400" dirty="0">
                <a:cs typeface="B Yagut" panose="00000400000000000000" pitchFamily="2" charset="-78"/>
              </a:rPr>
              <a:t> ارزشیابی: </a:t>
            </a:r>
          </a:p>
          <a:p>
            <a:pPr marL="0" indent="0" algn="just" rtl="1">
              <a:buNone/>
            </a:pPr>
            <a:r>
              <a:rPr lang="fa-IR" sz="2400" dirty="0">
                <a:cs typeface="B Yagut" panose="00000400000000000000" pitchFamily="2" charset="-78"/>
              </a:rPr>
              <a:t>ارزشیابی به بهورز این امکان را می دهد تا به بررسی پاسخ بیمار به مداخلات انجام شده و همچنین میزان دستیابی به اهداف تعیین شده بپردازد. همچنین پاسخ بیمار به اقدامات درمانی مورد ارزیابی قرار می گیرد و برنامه درمانی بر اساس شرایط بیمار ممکن است تغییر کند.</a:t>
            </a:r>
            <a:endParaRPr lang="en-US" sz="2400" dirty="0">
              <a:cs typeface="B Yagut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0466-3987-4E78-8E3E-EC2259A95BEE}" type="slidenum">
              <a:rPr lang="en-US" smtClean="0"/>
              <a:t>10</a:t>
            </a:fld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7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30"/>
    </mc:Choice>
    <mc:Fallback xmlns="">
      <p:transition spd="slow" advTm="22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>
                <a:cs typeface="B Yagut" panose="00000400000000000000" pitchFamily="2" charset="-78"/>
              </a:rPr>
              <a:t>الگوی انجام اقدامات تشخیصی و تصمیم گیری برای بیمار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/>
            <a:r>
              <a:rPr lang="fa-IR" sz="2400" dirty="0">
                <a:cs typeface="B Yagut" panose="00000400000000000000" pitchFamily="2" charset="-78"/>
              </a:rPr>
              <a:t>مجموعه حاضر به منظور کمک به بهورزان در ارائه خدمات درمان های ساده علامتی در خانه بهداشت جهت افراد بزرگسال ارائه گردیده است و باید توجه داشت که مراجعین بیمار زیر 5 سال طبق بوکلت مانا عمل می شود.</a:t>
            </a:r>
          </a:p>
          <a:p>
            <a:pPr algn="just" rtl="1"/>
            <a:r>
              <a:rPr lang="fa-IR" sz="2400" dirty="0">
                <a:cs typeface="B Yagut" panose="00000400000000000000" pitchFamily="2" charset="-78"/>
              </a:rPr>
              <a:t>قبل از هر اقدامی از بیمار شرح حال گرفته ، معاینات را بعمل آورید، بیمار را ارزیابی کنید وبر اساس علایم و نشانه ها گروه بندی کنید و در انتها براساس گروه بندی انجام گرفته مشکلات احتمالی بررسی می شود، بر حسب نتیجه گروه بندی، علایم و نشانه ها و بر اساس دارونامه و درس رویکرد به شکایات شایع و درمان های ساده علامتی اقدامات و توصیه های لازم انجام می شود.</a:t>
            </a:r>
            <a:endParaRPr lang="en-US" sz="2400" dirty="0">
              <a:cs typeface="B Yagut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0466-3987-4E78-8E3E-EC2259A95BEE}" type="slidenum">
              <a:rPr lang="en-US" smtClean="0"/>
              <a:t>11</a:t>
            </a:fld>
            <a:endParaRPr lang="en-US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7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77"/>
    </mc:Choice>
    <mc:Fallback xmlns="">
      <p:transition spd="slow" advTm="46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Autofit/>
          </a:bodyPr>
          <a:lstStyle/>
          <a:p>
            <a:pPr rtl="1"/>
            <a:r>
              <a:rPr lang="fa-IR" sz="3100" dirty="0">
                <a:cs typeface="B Yagut" panose="00000400000000000000" pitchFamily="2" charset="-78"/>
              </a:rPr>
              <a:t>نمونه الگوی انجام اقدامات تشخیصی و تصمیم گیری برای بیمار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>
                <a:cs typeface="B Yagut" panose="00000400000000000000" pitchFamily="2" charset="-78"/>
              </a:rPr>
              <a:t>شرح حال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>
                <a:cs typeface="B Yagut" panose="00000400000000000000" pitchFamily="2" charset="-78"/>
              </a:rPr>
              <a:t>معاینات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fa-IR" sz="2400" dirty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endParaRPr lang="en-US" sz="2400" dirty="0">
              <a:cs typeface="B Yagut" panose="00000400000000000000" pitchFamily="2" charset="-78"/>
            </a:endParaRPr>
          </a:p>
          <a:p>
            <a:pPr algn="r" rtl="1"/>
            <a:endParaRPr lang="fa-IR" sz="2400" dirty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>
              <a:cs typeface="B Yagut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0466-3987-4E78-8E3E-EC2259A95BEE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317778"/>
              </p:ext>
            </p:extLst>
          </p:nvPr>
        </p:nvGraphicFramePr>
        <p:xfrm>
          <a:off x="457200" y="2667000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Yagut" panose="00000400000000000000" pitchFamily="2" charset="-78"/>
                        </a:rPr>
                        <a:t>اقدامات و توصیه ها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Yagut" panose="00000400000000000000" pitchFamily="2" charset="-78"/>
                        </a:rPr>
                        <a:t>مشکلات احتمالی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Yagut" panose="00000400000000000000" pitchFamily="2" charset="-78"/>
                        </a:rPr>
                        <a:t>نشانه ها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b="0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b="0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fa-IR" b="0" dirty="0">
                        <a:cs typeface="B Yagut" panose="00000400000000000000" pitchFamily="2" charset="-78"/>
                      </a:endParaRPr>
                    </a:p>
                    <a:p>
                      <a:pPr algn="r" rtl="1"/>
                      <a:endParaRPr lang="fa-IR" b="0" dirty="0">
                        <a:cs typeface="B Yagut" panose="00000400000000000000" pitchFamily="2" charset="-78"/>
                      </a:endParaRPr>
                    </a:p>
                    <a:p>
                      <a:pPr algn="r" rtl="1"/>
                      <a:endParaRPr lang="fa-IR" b="0" dirty="0">
                        <a:cs typeface="B Yagut" panose="00000400000000000000" pitchFamily="2" charset="-78"/>
                      </a:endParaRPr>
                    </a:p>
                    <a:p>
                      <a:pPr algn="r" rtl="1"/>
                      <a:endParaRPr lang="fa-IR" b="0" dirty="0">
                        <a:cs typeface="B Yagut" panose="00000400000000000000" pitchFamily="2" charset="-78"/>
                      </a:endParaRPr>
                    </a:p>
                    <a:p>
                      <a:pPr algn="r" rtl="1"/>
                      <a:endParaRPr lang="fa-IR" b="0" dirty="0">
                        <a:cs typeface="B Yagut" panose="00000400000000000000" pitchFamily="2" charset="-78"/>
                      </a:endParaRPr>
                    </a:p>
                    <a:p>
                      <a:pPr algn="r" rtl="1"/>
                      <a:endParaRPr lang="fa-IR" b="0" dirty="0">
                        <a:cs typeface="B Yagut" panose="00000400000000000000" pitchFamily="2" charset="-78"/>
                      </a:endParaRPr>
                    </a:p>
                    <a:p>
                      <a:pPr algn="r" rtl="1"/>
                      <a:endParaRPr lang="fa-IR" b="0" dirty="0">
                        <a:cs typeface="B Yagut" panose="00000400000000000000" pitchFamily="2" charset="-78"/>
                      </a:endParaRPr>
                    </a:p>
                    <a:p>
                      <a:pPr algn="r" rtl="1"/>
                      <a:endParaRPr lang="fa-IR" b="0" dirty="0">
                        <a:cs typeface="B Yagut" panose="00000400000000000000" pitchFamily="2" charset="-78"/>
                      </a:endParaRPr>
                    </a:p>
                    <a:p>
                      <a:pPr algn="r" rtl="1"/>
                      <a:endParaRPr lang="fa-IR" b="0" dirty="0">
                        <a:cs typeface="B Yagut" panose="00000400000000000000" pitchFamily="2" charset="-78"/>
                      </a:endParaRPr>
                    </a:p>
                    <a:p>
                      <a:pPr algn="r" rtl="1"/>
                      <a:endParaRPr lang="fa-IR" b="0" dirty="0">
                        <a:cs typeface="B Yagut" panose="00000400000000000000" pitchFamily="2" charset="-78"/>
                      </a:endParaRPr>
                    </a:p>
                    <a:p>
                      <a:pPr algn="r" rtl="1"/>
                      <a:endParaRPr lang="en-US" b="0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8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09"/>
    </mc:Choice>
    <mc:Fallback xmlns="">
      <p:transition spd="slow" advTm="23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Yagut" panose="00000400000000000000" pitchFamily="2" charset="-78"/>
              </a:rPr>
              <a:t>خلاصه مطالب و نتیجه گیری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400" dirty="0">
                <a:cs typeface="B Yagut" panose="00000400000000000000" pitchFamily="2" charset="-78"/>
              </a:rPr>
              <a:t>وجود الگوی انجام اقدامات تشخیصی و تصمیم گیری برای بیمار در خانه بهداشت به بهورز کمک می کند نظام سطح بندی و ارجاع بیمار را به درستی انجام داده و از مراجعات بی رویه، سردرگمی بیماران و از هدر رفتن منابع جلوگیری به عمل آورد.</a:t>
            </a:r>
            <a:endParaRPr lang="en-US" sz="2400" dirty="0">
              <a:cs typeface="B Yagut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0466-3987-4E78-8E3E-EC2259A95BEE}" type="slidenum">
              <a:rPr lang="en-US" smtClean="0"/>
              <a:t>13</a:t>
            </a:fld>
            <a:endParaRPr lang="en-US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9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36"/>
    </mc:Choice>
    <mc:Fallback xmlns="">
      <p:transition spd="slow" advTm="20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Yagut" panose="00000400000000000000" pitchFamily="2" charset="-78"/>
              </a:rPr>
              <a:t>پرسش و تمرین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fa-IR" sz="2400" dirty="0">
                <a:cs typeface="B Yagut" panose="00000400000000000000" pitchFamily="2" charset="-78"/>
              </a:rPr>
              <a:t>اجزا الگوی انجام اقدامات تشخیصی را نام ببرید.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2400" dirty="0">
                <a:cs typeface="B Yagut" panose="00000400000000000000" pitchFamily="2" charset="-78"/>
              </a:rPr>
              <a:t>با کمک مربی خود الگوی انجام اقدامات تشخیصی برای بیمار مبتلا به مشکلات گوارشی را ترسیم نمائید.</a:t>
            </a:r>
          </a:p>
          <a:p>
            <a:pPr marL="514350" indent="-514350" algn="r" rtl="1">
              <a:buFont typeface="+mj-lt"/>
              <a:buAutoNum type="arabicPeriod"/>
            </a:pPr>
            <a:endParaRPr lang="en-US" sz="2400" dirty="0">
              <a:cs typeface="B Yagut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0466-3987-4E78-8E3E-EC2259A95BEE}" type="slidenum">
              <a:rPr lang="en-US" smtClean="0"/>
              <a:t>14</a:t>
            </a:fld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8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98"/>
    </mc:Choice>
    <mc:Fallback xmlns="">
      <p:transition spd="slow" advTm="18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Yagut" panose="00000400000000000000" pitchFamily="2" charset="-78"/>
              </a:rPr>
              <a:t>فهرست منابع</a:t>
            </a:r>
            <a:endParaRPr lang="en-US" dirty="0">
              <a:cs typeface="B Yagu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400" dirty="0">
                <a:cs typeface="B Yagut" panose="00000400000000000000" pitchFamily="2" charset="-78"/>
              </a:rPr>
              <a:t>آرزومانیانس، س. بدیعی، م. و همکاران. مجموعه کامل دروس پرستاری، تهران، انتشارات بشری، 2016</a:t>
            </a:r>
          </a:p>
          <a:p>
            <a:pPr marL="0" indent="0" algn="just" rtl="1">
              <a:buNone/>
            </a:pPr>
            <a:r>
              <a:rPr lang="fa-IR" sz="2400">
                <a:cs typeface="B Yagut" panose="00000400000000000000" pitchFamily="2" charset="-78"/>
              </a:rPr>
              <a:t>بهمن </a:t>
            </a:r>
            <a:r>
              <a:rPr lang="fa-IR" sz="2400" dirty="0">
                <a:cs typeface="B Yagut" panose="00000400000000000000" pitchFamily="2" charset="-78"/>
              </a:rPr>
              <a:t>پور، ف. محمدولی زاده، م. بوکلت درس درمان های ساده علامتی، گیلان، دانشگاه علوم پزشکی گیلان، 1393</a:t>
            </a:r>
          </a:p>
          <a:p>
            <a:pPr marL="0" indent="0" algn="just" rtl="1">
              <a:buNone/>
            </a:pPr>
            <a:r>
              <a:rPr lang="fa-IR" sz="2400" dirty="0">
                <a:cs typeface="B Yagut" panose="00000400000000000000" pitchFamily="2" charset="-78"/>
              </a:rPr>
              <a:t>قرائی، س. هاشمیان، و. درمان های ساده علامتی ویژه بهورزان، مشهد، انتشارات نسیم آفتاب</a:t>
            </a:r>
          </a:p>
          <a:p>
            <a:pPr marL="0" indent="0" algn="just" rtl="1">
              <a:buNone/>
            </a:pPr>
            <a:r>
              <a:rPr lang="fa-IR" sz="2400" dirty="0">
                <a:cs typeface="B Yagut" panose="00000400000000000000" pitchFamily="2" charset="-78"/>
              </a:rPr>
              <a:t>مشایخی، ف. عسگری، ا. درمان های ساده علامتی ویژه بهورزان، اراک، دانشگاه علوم پزشکی اراک، 1398</a:t>
            </a:r>
            <a:endParaRPr lang="en-US" sz="2400" dirty="0">
              <a:cs typeface="B Yagut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0466-3987-4E78-8E3E-EC2259A95B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7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1"/>
    </mc:Choice>
    <mc:Fallback xmlns="">
      <p:transition spd="slow" advTm="647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752600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>
                <a:cs typeface="B Yagut" panose="00000400000000000000" pitchFamily="2" charset="-78"/>
              </a:rPr>
              <a:t>لطفا نظرات و پیشنهادات خود پیرامون این بسته آموزشی را به آدرس زیر ارسال کنید.</a:t>
            </a:r>
            <a:endParaRPr lang="en-US" dirty="0">
              <a:cs typeface="B Yagu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dirty="0">
                <a:cs typeface="B Yagut" panose="00000400000000000000" pitchFamily="2" charset="-78"/>
              </a:rPr>
              <a:t>دانشگاه علوم پزشکی و خدمات بهداشتی درمان اراک</a:t>
            </a:r>
          </a:p>
          <a:p>
            <a:pPr marL="0" indent="0" algn="ctr" rtl="1">
              <a:buNone/>
            </a:pPr>
            <a:r>
              <a:rPr lang="en-US" dirty="0">
                <a:cs typeface="B Yagut" panose="00000400000000000000" pitchFamily="2" charset="-78"/>
              </a:rPr>
              <a:t>amv.maleki@gmail.com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0466-3987-4E78-8E3E-EC2259A95B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1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1"/>
    </mc:Choice>
    <mc:Fallback xmlns="">
      <p:transition spd="slow" advTm="1248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Yagut" panose="00000400000000000000" pitchFamily="2" charset="-78"/>
              </a:rPr>
              <a:t>مشخصات سند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1066800"/>
          </a:xfrm>
        </p:spPr>
        <p:txBody>
          <a:bodyPr/>
          <a:lstStyle/>
          <a:p>
            <a:pPr algn="r" rtl="1"/>
            <a:r>
              <a:rPr lang="fa-IR" dirty="0">
                <a:cs typeface="B Yagut" panose="00000400000000000000" pitchFamily="2" charset="-78"/>
              </a:rPr>
              <a:t>مشخصات مدرس</a:t>
            </a:r>
            <a:endParaRPr lang="en-US" dirty="0">
              <a:cs typeface="B Yagut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 algn="r" rtl="1">
              <a:buNone/>
            </a:pPr>
            <a:r>
              <a:rPr lang="fa-IR" sz="2000" dirty="0">
                <a:cs typeface="B Yagut" panose="00000400000000000000" pitchFamily="2" charset="-78"/>
              </a:rPr>
              <a:t>تصویر پرسنلی مدرس:</a:t>
            </a:r>
            <a:endParaRPr lang="en-US" sz="2000" dirty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endParaRPr lang="en-US" sz="2000" dirty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endParaRPr lang="en-US" sz="2000" dirty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endParaRPr lang="en-US" sz="2000" dirty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endParaRPr lang="en-US" sz="2000" dirty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endParaRPr lang="fa-IR" sz="2000" dirty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000" dirty="0">
                <a:cs typeface="B Yagut" panose="00000400000000000000" pitchFamily="2" charset="-78"/>
              </a:rPr>
              <a:t>نام و نام خانوادگی مدرس: اکرم ملکی</a:t>
            </a:r>
          </a:p>
          <a:p>
            <a:pPr marL="0" indent="0" algn="r" rtl="1">
              <a:buNone/>
            </a:pPr>
            <a:r>
              <a:rPr lang="fa-IR" sz="2000" dirty="0">
                <a:cs typeface="B Yagut" panose="00000400000000000000" pitchFamily="2" charset="-78"/>
              </a:rPr>
              <a:t>مدرک تحصیلی: کارشناس </a:t>
            </a:r>
            <a:r>
              <a:rPr lang="fa-IR" sz="2000">
                <a:cs typeface="B Yagut" panose="00000400000000000000" pitchFamily="2" charset="-78"/>
              </a:rPr>
              <a:t>ارشد اپیدمیولوژی</a:t>
            </a:r>
            <a:endParaRPr lang="fa-IR" sz="2000" dirty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000" dirty="0">
                <a:cs typeface="B Yagut" panose="00000400000000000000" pitchFamily="2" charset="-78"/>
              </a:rPr>
              <a:t>موقعیت اشتغال سازمانی مدرس: کارشناس آموزش بهورزی معاونت بهداشتی دانشگاه علوم پزشکی و خدمات بهداشتی درمانی اراک</a:t>
            </a:r>
          </a:p>
          <a:p>
            <a:pPr algn="r" rtl="1"/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1"/>
            <a:ext cx="4041775" cy="990600"/>
          </a:xfrm>
        </p:spPr>
        <p:txBody>
          <a:bodyPr/>
          <a:lstStyle/>
          <a:p>
            <a:pPr algn="r" rtl="1"/>
            <a:r>
              <a:rPr lang="fa-IR" dirty="0">
                <a:cs typeface="B Yagut" panose="00000400000000000000" pitchFamily="2" charset="-78"/>
              </a:rPr>
              <a:t>مشخصات بسته آموزشی</a:t>
            </a:r>
            <a:endParaRPr lang="en-US" dirty="0">
              <a:cs typeface="B Yagut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>
                <a:cs typeface="B Yagut" panose="00000400000000000000" pitchFamily="2" charset="-78"/>
              </a:rPr>
              <a:t>حیطه درس: رویکرد به شکایات شایع و درمان های ساده علامتی</a:t>
            </a:r>
          </a:p>
          <a:p>
            <a:pPr marL="0" indent="0" algn="r" rtl="1">
              <a:buNone/>
            </a:pPr>
            <a:r>
              <a:rPr lang="fa-IR" dirty="0">
                <a:cs typeface="B Yagut" panose="00000400000000000000" pitchFamily="2" charset="-78"/>
              </a:rPr>
              <a:t>تاریخ آخرین بازنگری: 1399/05/20</a:t>
            </a:r>
          </a:p>
          <a:p>
            <a:pPr marL="0" indent="0" algn="r" rtl="1">
              <a:buNone/>
            </a:pPr>
            <a:r>
              <a:rPr lang="fa-IR" dirty="0">
                <a:cs typeface="B Yagut" panose="00000400000000000000" pitchFamily="2" charset="-78"/>
              </a:rPr>
              <a:t>نوبت تهیه: 2</a:t>
            </a:r>
          </a:p>
          <a:p>
            <a:pPr marL="0" indent="0" rtl="1">
              <a:buNone/>
            </a:pPr>
            <a:r>
              <a:rPr lang="fa-IR" dirty="0">
                <a:cs typeface="B Yagut" panose="00000400000000000000" pitchFamily="2" charset="-78"/>
              </a:rPr>
              <a:t>نام فایل: </a:t>
            </a:r>
            <a:r>
              <a:rPr lang="en-US" dirty="0">
                <a:cs typeface="B Yagut" panose="00000400000000000000" pitchFamily="2" charset="-78"/>
              </a:rPr>
              <a:t>SH-</a:t>
            </a:r>
            <a:r>
              <a:rPr lang="en-US" sz="2000" dirty="0" err="1">
                <a:cs typeface="B Yagut" panose="00000400000000000000" pitchFamily="2" charset="-78"/>
              </a:rPr>
              <a:t>roykard</a:t>
            </a:r>
            <a:r>
              <a:rPr lang="en-US" sz="2000" dirty="0">
                <a:cs typeface="B Yagut" panose="00000400000000000000" pitchFamily="2" charset="-78"/>
              </a:rPr>
              <a:t>-be-</a:t>
            </a:r>
            <a:r>
              <a:rPr lang="en-US" sz="2000" dirty="0" err="1">
                <a:cs typeface="B Yagut" panose="00000400000000000000" pitchFamily="2" charset="-78"/>
              </a:rPr>
              <a:t>shekayate</a:t>
            </a:r>
            <a:r>
              <a:rPr lang="en-US" sz="2000" dirty="0">
                <a:cs typeface="B Yagut" panose="00000400000000000000" pitchFamily="2" charset="-78"/>
              </a:rPr>
              <a:t>-</a:t>
            </a:r>
            <a:r>
              <a:rPr lang="en-US" sz="2000" dirty="0" err="1">
                <a:cs typeface="B Yagut" panose="00000400000000000000" pitchFamily="2" charset="-78"/>
              </a:rPr>
              <a:t>shaye</a:t>
            </a:r>
            <a:r>
              <a:rPr lang="en-US" sz="2000">
                <a:cs typeface="B Yagut" panose="00000400000000000000" pitchFamily="2" charset="-78"/>
              </a:rPr>
              <a:t> va-darmanhae-sade-alamati-edit2</a:t>
            </a:r>
            <a:endParaRPr lang="fa-IR" sz="2000" dirty="0">
              <a:cs typeface="B Yagut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1026" name="Picture 2" descr="D:\1\maleki\مدارک\عک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0466-3987-4E78-8E3E-EC2259A95BEE}" type="slidenum">
              <a:rPr lang="en-US" smtClean="0"/>
              <a:t>2</a:t>
            </a:fld>
            <a:endParaRPr lang="en-US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7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4"/>
    </mc:Choice>
    <mc:Fallback xmlns="">
      <p:transition spd="slow" advTm="8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اهداف آموزشی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400" dirty="0">
                <a:cs typeface="B Yagut" panose="00000400000000000000" pitchFamily="2" charset="-78"/>
              </a:rPr>
              <a:t>پس از مطالعه این فصل انتظار می رود بتوانید: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fa-IR" sz="2400" dirty="0">
                <a:cs typeface="B Yagut" panose="00000400000000000000" pitchFamily="2" charset="-78"/>
              </a:rPr>
              <a:t>هدف از استفاده الگوهای اقدامات تشخیصی را توضیح دهید.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fa-IR" sz="2400" dirty="0">
                <a:cs typeface="B Yagut" panose="00000400000000000000" pitchFamily="2" charset="-78"/>
              </a:rPr>
              <a:t>اجزا الگوهای اقدامات تشخیصی و تصمیم گیری برای بیمار را نام ببرید.</a:t>
            </a:r>
          </a:p>
          <a:p>
            <a:pPr marL="457200" indent="-457200" algn="just" rtl="1">
              <a:buFont typeface="+mj-lt"/>
              <a:buAutoNum type="arabicPeriod"/>
            </a:pPr>
            <a:endParaRPr lang="fa-IR" sz="2400" dirty="0">
              <a:cs typeface="B Yagut" panose="00000400000000000000" pitchFamily="2" charset="-78"/>
            </a:endParaRPr>
          </a:p>
          <a:p>
            <a:pPr marL="457200" indent="-457200" algn="just" rtl="1">
              <a:buFont typeface="+mj-lt"/>
              <a:buAutoNum type="arabicPeriod"/>
            </a:pPr>
            <a:endParaRPr lang="fa-IR" sz="2400" dirty="0">
              <a:cs typeface="B Yagut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0466-3987-4E78-8E3E-EC2259A95BEE}" type="slidenum">
              <a:rPr lang="en-US" smtClean="0"/>
              <a:t>3</a:t>
            </a:fld>
            <a:endParaRPr lang="en-US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0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85"/>
    </mc:Choice>
    <mc:Fallback xmlns="">
      <p:transition spd="slow" advTm="13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Yagut" panose="00000400000000000000" pitchFamily="2" charset="-78"/>
              </a:rPr>
              <a:t>فهرست عناوین</a:t>
            </a:r>
            <a:endParaRPr lang="en-US" dirty="0">
              <a:cs typeface="B Yagu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>
                <a:cs typeface="B Yagut" panose="00000400000000000000" pitchFamily="2" charset="-78"/>
              </a:rPr>
              <a:t>مقدمه</a:t>
            </a:r>
          </a:p>
          <a:p>
            <a:pPr algn="r" rtl="1"/>
            <a:r>
              <a:rPr lang="fa-IR" sz="2400" dirty="0">
                <a:cs typeface="B Yagut" panose="00000400000000000000" pitchFamily="2" charset="-78"/>
              </a:rPr>
              <a:t>الگوی انجام اقدامات تشخیصی و تصمیم گیری برای بیمار</a:t>
            </a:r>
          </a:p>
          <a:p>
            <a:pPr algn="r" rtl="1"/>
            <a:r>
              <a:rPr lang="fa-IR" sz="2400" dirty="0">
                <a:cs typeface="B Yagut" panose="00000400000000000000" pitchFamily="2" charset="-78"/>
              </a:rPr>
              <a:t>نمونه الگوی انجام اقدامات تشخیصی و تصمیم گیری برای بیمار</a:t>
            </a:r>
          </a:p>
          <a:p>
            <a:pPr algn="r" rtl="1"/>
            <a:r>
              <a:rPr lang="fa-IR" sz="2400" dirty="0">
                <a:cs typeface="B Yagut" panose="00000400000000000000" pitchFamily="2" charset="-78"/>
              </a:rPr>
              <a:t>خلاصه مطالب و نتیجه گیری</a:t>
            </a:r>
          </a:p>
          <a:p>
            <a:pPr algn="r" rtl="1"/>
            <a:r>
              <a:rPr lang="fa-IR" sz="2400" dirty="0">
                <a:cs typeface="B Yagut" panose="00000400000000000000" pitchFamily="2" charset="-78"/>
              </a:rPr>
              <a:t>پرسش و تمرین</a:t>
            </a:r>
          </a:p>
          <a:p>
            <a:pPr algn="r" rtl="1"/>
            <a:r>
              <a:rPr lang="fa-IR" sz="2400" dirty="0">
                <a:cs typeface="B Yagut" panose="00000400000000000000" pitchFamily="2" charset="-78"/>
              </a:rPr>
              <a:t>فهرست منابع</a:t>
            </a:r>
          </a:p>
          <a:p>
            <a:pPr algn="r" rtl="1"/>
            <a:endParaRPr lang="fa-IR" sz="2400" dirty="0">
              <a:cs typeface="B Yagut" panose="00000400000000000000" pitchFamily="2" charset="-78"/>
            </a:endParaRPr>
          </a:p>
          <a:p>
            <a:pPr algn="r" rtl="1"/>
            <a:endParaRPr lang="fa-IR" sz="2400" dirty="0">
              <a:cs typeface="B Yagut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0466-3987-4E78-8E3E-EC2259A95BEE}" type="slidenum">
              <a:rPr lang="en-US" smtClean="0"/>
              <a:t>4</a:t>
            </a:fld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9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58"/>
    </mc:Choice>
    <mc:Fallback xmlns="">
      <p:transition spd="slow" advTm="20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4000" dirty="0">
                <a:cs typeface="B Yagut" panose="00000400000000000000" pitchFamily="2" charset="-78"/>
              </a:rPr>
              <a:t>مقدمه</a:t>
            </a:r>
            <a:endParaRPr lang="en-US" sz="4000" dirty="0">
              <a:cs typeface="B Yagu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400" dirty="0">
                <a:cs typeface="B Yagut" panose="00000400000000000000" pitchFamily="2" charset="-78"/>
              </a:rPr>
              <a:t>هدف اصلی استفاده از الگوهای اقدامات تشخیصی، تعیین نیازهای مراقبتی، طرح و برنامه ریزی و اجرای برنامه های بهداشتی درمانی بوده که نهایتاً موثربودن مداخلات در ارزشیابی تعیین می شود.</a:t>
            </a:r>
          </a:p>
          <a:p>
            <a:pPr marL="0" indent="0" algn="just" rtl="1">
              <a:buNone/>
            </a:pPr>
            <a:endParaRPr lang="en-US" sz="2400" dirty="0">
              <a:cs typeface="B Yagut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0466-3987-4E78-8E3E-EC2259A95BEE}" type="slidenum">
              <a:rPr lang="en-US" smtClean="0"/>
              <a:t>5</a:t>
            </a:fld>
            <a:endParaRPr lang="en-US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1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03"/>
    </mc:Choice>
    <mc:Fallback xmlns="">
      <p:transition spd="slow" advTm="17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fa-IR" sz="3200" dirty="0">
                <a:cs typeface="B Yagut" panose="00000400000000000000" pitchFamily="2" charset="-78"/>
              </a:rPr>
              <a:t>الگوی انجام اقدامات تشخیصی و تصمیم گیری برای بیمار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sz="2400" dirty="0">
                <a:cs typeface="B Yagut" panose="00000400000000000000" pitchFamily="2" charset="-78"/>
              </a:rPr>
              <a:t>اجزاء الگوی اقدامات تشخیصی شامل: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fa-IR" sz="2400" dirty="0">
                <a:cs typeface="B Yagut" panose="00000400000000000000" pitchFamily="2" charset="-78"/>
              </a:rPr>
              <a:t>بررسی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fa-IR" sz="2400" dirty="0">
                <a:cs typeface="B Yagut" panose="00000400000000000000" pitchFamily="2" charset="-78"/>
              </a:rPr>
              <a:t>تشخیص بیماری و مشکلات جانبی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fa-IR" sz="2400" dirty="0">
                <a:cs typeface="B Yagut" panose="00000400000000000000" pitchFamily="2" charset="-78"/>
              </a:rPr>
              <a:t>برنامه ریزی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fa-IR" sz="2400" dirty="0">
                <a:cs typeface="B Yagut" panose="00000400000000000000" pitchFamily="2" charset="-78"/>
              </a:rPr>
              <a:t>اجرا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fa-IR" sz="2400" dirty="0">
                <a:cs typeface="B Yagut" panose="00000400000000000000" pitchFamily="2" charset="-78"/>
              </a:rPr>
              <a:t>ارزشیابی</a:t>
            </a:r>
          </a:p>
          <a:p>
            <a:pPr marL="0" indent="0" algn="just" rtl="1">
              <a:buNone/>
            </a:pPr>
            <a:r>
              <a:rPr lang="fa-IR" sz="2400" dirty="0">
                <a:cs typeface="B Yagut" panose="00000400000000000000" pitchFamily="2" charset="-78"/>
              </a:rPr>
              <a:t>هر مرحله از فرایند با مرحله بعد در ارتباط است با بررسی اطلاعات جمع آوری شده و بر اساس آن تشخیص مشکل داده می شود.</a:t>
            </a:r>
          </a:p>
          <a:p>
            <a:pPr marL="0" indent="0" algn="just" rtl="1">
              <a:buNone/>
            </a:pPr>
            <a:r>
              <a:rPr lang="fa-IR" sz="2400" dirty="0">
                <a:cs typeface="B Yagut" panose="00000400000000000000" pitchFamily="2" charset="-78"/>
              </a:rPr>
              <a:t>درست بودن تشخیص به درست بودن اطلاعات جمع آوری شده و دسته بندی صحیح اطلاعات بستگی دارد. موفقیت اجرا در مرحله ارزشیابی مورد امتحان قرار می گیرد و ارزشیابی و مورد تجدید نظر قرار دادن طرح مراقبت به بهورز فرصت می دهد که به نیازهای در حال تغییر مددجو پاسخ دهد.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0466-3987-4E78-8E3E-EC2259A95BEE}" type="slidenum">
              <a:rPr lang="en-US" smtClean="0"/>
              <a:t>6</a:t>
            </a:fld>
            <a:endParaRPr lang="en-US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2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41"/>
    </mc:Choice>
    <mc:Fallback xmlns="">
      <p:transition spd="slow" advTm="54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fa-IR" sz="3200" dirty="0">
                <a:cs typeface="B Yagut" panose="00000400000000000000" pitchFamily="2" charset="-78"/>
              </a:rPr>
              <a:t>الگوی انجام اقدامات تشخیصی و تصمیم گیری برای بیمار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fa-IR" sz="2800" dirty="0">
                <a:cs typeface="B Yagut" panose="00000400000000000000" pitchFamily="2" charset="-78"/>
              </a:rPr>
              <a:t> بررسی:</a:t>
            </a:r>
          </a:p>
          <a:p>
            <a:pPr marL="0" indent="0" algn="just" rtl="1">
              <a:buNone/>
            </a:pPr>
            <a:r>
              <a:rPr lang="fa-IR" sz="2400" dirty="0">
                <a:cs typeface="B Yagut" panose="00000400000000000000" pitchFamily="2" charset="-78"/>
              </a:rPr>
              <a:t>در این بحث جمع آوری سیستماتیک اطلاعات و ارتباط دادن داده ها به یکدیگر صورت می گیرد.</a:t>
            </a:r>
          </a:p>
          <a:p>
            <a:pPr marL="0" indent="0" algn="just" rtl="1">
              <a:buNone/>
            </a:pPr>
            <a:r>
              <a:rPr lang="fa-IR" sz="2400" dirty="0">
                <a:cs typeface="B Yagut" panose="00000400000000000000" pitchFamily="2" charset="-78"/>
              </a:rPr>
              <a:t>هدف از این کار بدست آوردن اطلاعات در مورد سطح سلامت مددجو و اقدامات بهداشتی، بیماری های گذشته و تجربیاتش در رابطه با آن و نگرش مددجو در مورد مراقبت های بهداشتی است.</a:t>
            </a:r>
          </a:p>
          <a:p>
            <a:pPr marL="0" indent="0" algn="just" rtl="1">
              <a:buNone/>
            </a:pPr>
            <a:r>
              <a:rPr lang="fa-IR" sz="2400" dirty="0">
                <a:cs typeface="B Yagut" panose="00000400000000000000" pitchFamily="2" charset="-78"/>
              </a:rPr>
              <a:t>نگارش اطلاعات بررسی بایستی توصیفی، مختصر و کامل باشد و تفسیر انجام نشود و فقط مشاهدات ثبت گردد. اطلاعات می تواند از طریق مددجو، خانواده، مصاحبه، معاینه و.... بدست آید.</a:t>
            </a:r>
            <a:endParaRPr lang="en-US" sz="2400" dirty="0">
              <a:cs typeface="B Yagut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0466-3987-4E78-8E3E-EC2259A95BEE}" type="slidenum">
              <a:rPr lang="en-US" smtClean="0"/>
              <a:t>7</a:t>
            </a:fld>
            <a:endParaRPr lang="en-US"/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9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61"/>
    </mc:Choice>
    <mc:Fallback xmlns="">
      <p:transition spd="slow" advTm="50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fa-IR" sz="3200" dirty="0">
                <a:cs typeface="B Yagut" panose="00000400000000000000" pitchFamily="2" charset="-78"/>
              </a:rPr>
              <a:t>الگوی انجام اقدامات تشخیصی و تصمیم گیری برای بیمار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fa-IR" sz="2800" dirty="0">
                <a:cs typeface="B Yagut" panose="00000400000000000000" pitchFamily="2" charset="-78"/>
              </a:rPr>
              <a:t> تشخیص:</a:t>
            </a:r>
          </a:p>
          <a:p>
            <a:pPr marL="0" indent="0" algn="just" rtl="1">
              <a:buNone/>
            </a:pPr>
            <a:r>
              <a:rPr lang="fa-IR" sz="2400" dirty="0">
                <a:cs typeface="B Yagut" panose="00000400000000000000" pitchFamily="2" charset="-78"/>
              </a:rPr>
              <a:t>یک قضاوت بالینی درباره پاسخ های فرد، خانواده، جامعه به مشکلات احتمالی که در سلامتی وجود دارد توسط بهورز است. تشخیص بیماری بایستی شامل بیان مشکل و علت آن باشد.</a:t>
            </a:r>
            <a:endParaRPr lang="en-US" sz="2400" dirty="0">
              <a:cs typeface="B Yagut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0466-3987-4E78-8E3E-EC2259A95BEE}" type="slidenum">
              <a:rPr lang="en-US" smtClean="0"/>
              <a:t>8</a:t>
            </a:fld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72"/>
    </mc:Choice>
    <mc:Fallback xmlns="">
      <p:transition spd="slow" advTm="18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fa-IR" sz="3200" dirty="0">
                <a:cs typeface="B Yagut" panose="00000400000000000000" pitchFamily="2" charset="-78"/>
              </a:rPr>
              <a:t>الگوی انجام اقدامات تشخیصی و تصمیم گیری برای بیمار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fa-IR" sz="2400" dirty="0">
                <a:cs typeface="B Yagut" panose="00000400000000000000" pitchFamily="2" charset="-78"/>
              </a:rPr>
              <a:t> برنامه ریزی شامل مراحل زیر است: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fa-IR" sz="2400" dirty="0">
                <a:cs typeface="B Yagut" panose="00000400000000000000" pitchFamily="2" charset="-78"/>
              </a:rPr>
              <a:t>اولویت بندی تشخیص ها و مشکلات همراه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fa-IR" sz="2400" dirty="0">
                <a:cs typeface="B Yagut" panose="00000400000000000000" pitchFamily="2" charset="-78"/>
              </a:rPr>
              <a:t>تعیین اهداف کوتاه مدت، بلندمدت و میان مدت توسط بهورز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fa-IR" sz="2400" dirty="0">
                <a:cs typeface="B Yagut" panose="00000400000000000000" pitchFamily="2" charset="-78"/>
              </a:rPr>
              <a:t>تعیین مداخلات مناسب با توجه به اهداف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fa-IR" sz="2400" dirty="0">
                <a:cs typeface="B Yagut" panose="00000400000000000000" pitchFamily="2" charset="-78"/>
              </a:rPr>
              <a:t>مشخص کردن مداخلاتی که نیاز به همکاری سایر اعضای تیم سلامت دارد</a:t>
            </a:r>
            <a:r>
              <a:rPr lang="en-US" sz="2400" dirty="0">
                <a:cs typeface="B Yagut" panose="00000400000000000000" pitchFamily="2" charset="-78"/>
              </a:rPr>
              <a:t>.</a:t>
            </a:r>
            <a:endParaRPr lang="fa-IR" sz="2400" dirty="0">
              <a:cs typeface="B Yagut" panose="00000400000000000000" pitchFamily="2" charset="-78"/>
            </a:endParaRPr>
          </a:p>
          <a:p>
            <a:pPr marL="514350" indent="-514350" algn="just" rtl="1">
              <a:buFont typeface="+mj-lt"/>
              <a:buAutoNum type="arabicPeriod"/>
            </a:pPr>
            <a:r>
              <a:rPr lang="fa-IR" sz="2400" dirty="0">
                <a:cs typeface="B Yagut" panose="00000400000000000000" pitchFamily="2" charset="-78"/>
              </a:rPr>
              <a:t>مستند کردن تشخیص ها و مشکلات</a:t>
            </a:r>
          </a:p>
          <a:p>
            <a:pPr marL="0" indent="0" algn="just" rtl="1">
              <a:buNone/>
            </a:pPr>
            <a:endParaRPr lang="fa-IR" sz="2400" dirty="0">
              <a:cs typeface="B Yagut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0466-3987-4E78-8E3E-EC2259A95BEE}" type="slidenum">
              <a:rPr lang="en-US" smtClean="0"/>
              <a:t>9</a:t>
            </a:fld>
            <a:endParaRPr lang="en-US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6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79"/>
    </mc:Choice>
    <mc:Fallback xmlns="">
      <p:transition spd="slow" advTm="35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38EE485FB9274448B5E5B0FF0ECB3346" ma:contentTypeVersion="3" ma:contentTypeDescription="یک سند جدید ایجاد کنید." ma:contentTypeScope="" ma:versionID="879a17dea37dbf3eb3c9d0be085887ae">
  <xsd:schema xmlns:xsd="http://www.w3.org/2001/XMLSchema" xmlns:xs="http://www.w3.org/2001/XMLSchema" xmlns:p="http://schemas.microsoft.com/office/2006/metadata/properties" xmlns:ns2="1047730d-92e1-4018-9084-d932fd3a7f58" xmlns:ns3="12fdc5dc-769e-4543-b10d-fbea3dac4417" targetNamespace="http://schemas.microsoft.com/office/2006/metadata/properties" ma:root="true" ma:fieldsID="05a1c3cdee81c85cb937771a12b2679b" ns2:_="" ns3:_="">
    <xsd:import namespace="1047730d-92e1-4018-9084-d932fd3a7f58"/>
    <xsd:import namespace="12fdc5dc-769e-4543-b10d-fbea3dac441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646__x0648__x0639__x0020__x062d__x06cc__x0637__x0647_"/>
                <xsd:element ref="ns3:_x062f__x0627__x0646__x0634__x06af__x0627__x0647_"/>
                <xsd:element ref="ns3:_x0646__x0648__x0639__x0020__x0641__x0627__x06cc__x0644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7730d-92e1-4018-9084-d932fd3a7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مقدار شناسه سند" ma:description="مقدار شناسه سند تعیین شده برای این آیتم." ma:internalName="_dlc_DocId" ma:readOnly="true">
      <xsd:simpleType>
        <xsd:restriction base="dms:Text"/>
      </xsd:simpleType>
    </xsd:element>
    <xsd:element name="_dlc_DocIdUrl" ma:index="9" nillable="true" ma:displayName="شناسه سند" ma:description="پیوند دائمی به این سند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حفظ شناسه" ma:description="نگهداری شناسه در حین افزودن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c5dc-769e-4543-b10d-fbea3dac4417" elementFormDefault="qualified">
    <xsd:import namespace="http://schemas.microsoft.com/office/2006/documentManagement/types"/>
    <xsd:import namespace="http://schemas.microsoft.com/office/infopath/2007/PartnerControls"/>
    <xsd:element name="_x0646__x0648__x0639__x0020__x062d__x06cc__x0637__x0647_" ma:index="11" ma:displayName="نوع حیطه" ma:default="عوامل بيماري‌زاي زنده، اصول گندزدايي و استريليزاسيون" ma:format="Dropdown" ma:internalName="_x0646__x0648__x0639__x0020__x062d__x06cc__x0637__x0647_">
      <xsd:simpleType>
        <xsd:restriction base="dms:Choice">
          <xsd:enumeration value="عوامل بيماري‌زاي زنده، اصول گندزدايي و استريليزاسيون"/>
          <xsd:enumeration value="آمار حياتي، اپيدميولوژی و روش تحقيق"/>
          <xsd:enumeration value="آناتومی و فیزیولوژی"/>
          <xsd:enumeration value="برنامه‌ريزي عملياتي و مديريت ارتقاء‌ كیفيت خدمات در خانه‌هاي بهداشت"/>
          <xsd:enumeration value="بهداشت دهان و دندان"/>
          <xsd:enumeration value="ارتقاء بهداشت فردي و شيوه زندگي سالم"/>
          <xsd:enumeration value="بهداشت حرفه‌اي"/>
          <xsd:enumeration value="بهداشت محيط"/>
          <xsd:enumeration value="بيماري‌هاي واگير"/>
          <xsd:enumeration value="کار با کامپیوتر و اينترنت؛ آشنايي با نرم‌افزارهاي نظام شبكه"/>
          <xsd:enumeration value="داروشناسي براي خانه‌هاي بهداشت"/>
          <xsd:enumeration value="ارتقاء سلامت، توانمندسازي جامعه و توسعه مشاركت افراد و سازمان‌ها"/>
          <xsd:enumeration value="كمك‌هاي اوليه و اقدامات امدادي"/>
          <xsd:enumeration value="ايمن سازي و بيماري‌هاي قابل پيشگيري با واكسن"/>
          <xsd:enumeration value="مديريت خطر بلايا"/>
          <xsd:enumeration value="مراقبت‌هاي ادغام يافته سلامت مادران"/>
          <xsd:enumeration value="مراقبت‌هاي ادغام يافته سلامت جوانان"/>
          <xsd:enumeration value="مباني بهداشت و كار در روستا"/>
          <xsd:enumeration value="مراقبت‌هاي ادغام يافته سلامت كودكان"/>
          <xsd:enumeration value="مراقبت‌هاي ادغام يافته سلامت ميانسالان"/>
          <xsd:enumeration value="مراقبت‌هاي ادغام يافته سلامت نوجوانان و مدارس"/>
          <xsd:enumeration value="مراقبت‌هاي ادغام يافته سلامت سالمندان"/>
          <xsd:enumeration value="بيماري‌هاي غيرواگير"/>
          <xsd:enumeration value="اصول تغذیه"/>
          <xsd:enumeration value="پرستاري از بيمار"/>
          <xsd:enumeration value="سلامت باروري"/>
          <xsd:enumeration value="رويكرد به شكايات شايع و درمان‌هاي ساده علامتي"/>
          <xsd:enumeration value="سلامت روان"/>
          <xsd:enumeration value="نحوه معاینات فیزیکی"/>
          <xsd:enumeration value="سایر موارد"/>
          <xsd:enumeration value="دستوالعمل آماده سازی پاورپوینت"/>
          <xsd:enumeration value="سلامت میانسالان"/>
        </xsd:restriction>
      </xsd:simpleType>
    </xsd:element>
    <xsd:element name="_x062f__x0627__x0646__x0634__x06af__x0627__x0647_" ma:index="12" ma:displayName="دانشگاه" ma:format="Dropdown" ma:internalName="_x062f__x0627__x0646__x0634__x06af__x0627__x0647_">
      <xsd:simpleType>
        <xsd:restriction base="dms:Choice">
          <xsd:enumeration value="آبادان"/>
          <xsd:enumeration value="آذربایجان غربی"/>
          <xsd:enumeration value="اردبیل"/>
          <xsd:enumeration value="اسدآباد"/>
          <xsd:enumeration value="اسفراين"/>
          <xsd:enumeration value="اصفهان"/>
          <xsd:enumeration value="البرز"/>
          <xsd:enumeration value="اهواز"/>
          <xsd:enumeration value="ايرانشهر"/>
          <xsd:enumeration value="ایران"/>
          <xsd:enumeration value="ایلام"/>
          <xsd:enumeration value="بابل"/>
          <xsd:enumeration value="بم"/>
          <xsd:enumeration value="بهبهان"/>
          <xsd:enumeration value="بوشهر"/>
          <xsd:enumeration value="بیرجند"/>
          <xsd:enumeration value="تبریز"/>
          <xsd:enumeration value="تربت جام"/>
          <xsd:enumeration value="تربت حیدریه"/>
          <xsd:enumeration value="تهران"/>
          <xsd:enumeration value="جهرم"/>
          <xsd:enumeration value="جیرفت"/>
          <xsd:enumeration value="چهارمحال و بختیاری"/>
          <xsd:enumeration value="خراسان شمالی"/>
          <xsd:enumeration value="خلخال"/>
          <xsd:enumeration value="خمين"/>
          <xsd:enumeration value="خوی"/>
          <xsd:enumeration value="دزفول"/>
          <xsd:enumeration value="رفسنجان"/>
          <xsd:enumeration value="زابل"/>
          <xsd:enumeration value="زاهدان"/>
          <xsd:enumeration value="زنجان"/>
          <xsd:enumeration value="ساوه"/>
          <xsd:enumeration value="سبزوار"/>
          <xsd:enumeration value="سراب"/>
          <xsd:enumeration value="سمنان"/>
          <xsd:enumeration value="سيرجان"/>
          <xsd:enumeration value="شاهرود"/>
          <xsd:enumeration value="شهید بهشتی"/>
          <xsd:enumeration value="شوشتر"/>
          <xsd:enumeration value="شیراز"/>
          <xsd:enumeration value="فسا"/>
          <xsd:enumeration value="قزوین"/>
          <xsd:enumeration value="قم"/>
          <xsd:enumeration value="گراش"/>
          <xsd:enumeration value="گلستان"/>
          <xsd:enumeration value="گناباد"/>
          <xsd:enumeration value="گیلان"/>
          <xsd:enumeration value="لارستان"/>
          <xsd:enumeration value="لرستان"/>
          <xsd:enumeration value="مازندران"/>
          <xsd:enumeration value="مراغه"/>
          <xsd:enumeration value="مرکزی"/>
          <xsd:enumeration value="مشهد"/>
          <xsd:enumeration value="نیشابور"/>
          <xsd:enumeration value="هرمزگان"/>
          <xsd:enumeration value="همدان"/>
          <xsd:enumeration value="کاشان"/>
          <xsd:enumeration value="کردستان"/>
          <xsd:enumeration value="کرمان"/>
          <xsd:enumeration value="کرمانشاه"/>
          <xsd:enumeration value="کهگیلویه و بویراحمد"/>
          <xsd:enumeration value="یزد"/>
          <xsd:enumeration value="ستاد وزارت بهداشت درمان و آموزش پزشکی"/>
        </xsd:restriction>
      </xsd:simpleType>
    </xsd:element>
    <xsd:element name="_x0646__x0648__x0639__x0020__x0641__x0627__x06cc__x0644_" ma:index="13" ma:displayName="نوع فایل" ma:default="فیلم" ma:format="Dropdown" ma:internalName="_x0646__x0648__x0639__x0020__x0641__x0627__x06cc__x0644_">
      <xsd:simpleType>
        <xsd:restriction base="dms:Choice">
          <xsd:enumeration value="فیلم"/>
          <xsd:enumeration value="عکس"/>
          <xsd:enumeration value="پاورپوینت"/>
          <xsd:enumeration value="مستند و راهنما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62f__x0627__x0646__x0634__x06af__x0627__x0647_ xmlns="12fdc5dc-769e-4543-b10d-fbea3dac4417">مرکزی</_x062f__x0627__x0646__x0634__x06af__x0627__x0647_>
    <_x0646__x0648__x0639__x0020__x062d__x06cc__x0637__x0647_ xmlns="12fdc5dc-769e-4543-b10d-fbea3dac4417">رويكرد به شكايات شايع و درمان‌هاي ساده علامتي</_x0646__x0648__x0639__x0020__x062d__x06cc__x0637__x0647_>
    <_x0646__x0648__x0639__x0020__x0641__x0627__x06cc__x0644_ xmlns="12fdc5dc-769e-4543-b10d-fbea3dac4417">پاورپوینت</_x0646__x0648__x0639__x0020__x0641__x0627__x06cc__x0644_>
    <_dlc_DocId xmlns="1047730d-92e1-4018-9084-d932fd3a7f58">5NN7CDR5NKU2-831-1225</_dlc_DocId>
    <_dlc_DocIdUrl xmlns="1047730d-92e1-4018-9084-d932fd3a7f58">
      <Url>http://www.health.gov.ir/hnd/_layouts/DocIdRedir.aspx?ID=5NN7CDR5NKU2-831-1225</Url>
      <Description>5NN7CDR5NKU2-831-1225</Description>
    </_dlc_DocIdUrl>
  </documentManagement>
</p:properties>
</file>

<file path=customXml/itemProps1.xml><?xml version="1.0" encoding="utf-8"?>
<ds:datastoreItem xmlns:ds="http://schemas.openxmlformats.org/officeDocument/2006/customXml" ds:itemID="{B937477A-26D6-439B-833A-C8B3E6AC36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946896-36FC-4475-A115-01CE2B15CE4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140984A-1D41-4D9E-AB69-BCA3A2AF89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47730d-92e1-4018-9084-d932fd3a7f58"/>
    <ds:schemaRef ds:uri="12fdc5dc-769e-4543-b10d-fbea3dac44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487E823-24AF-48A7-A2A3-CB3CD8B2AAC4}">
  <ds:schemaRefs>
    <ds:schemaRef ds:uri="http://schemas.microsoft.com/office/2006/metadata/properties"/>
    <ds:schemaRef ds:uri="http://schemas.microsoft.com/office/infopath/2007/PartnerControls"/>
    <ds:schemaRef ds:uri="12fdc5dc-769e-4543-b10d-fbea3dac4417"/>
    <ds:schemaRef ds:uri="1047730d-92e1-4018-9084-d932fd3a7f5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930</Words>
  <Application>Microsoft Office PowerPoint</Application>
  <PresentationFormat>On-screen Show (4:3)</PresentationFormat>
  <Paragraphs>107</Paragraphs>
  <Slides>16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 Yagut</vt:lpstr>
      <vt:lpstr>Calibri</vt:lpstr>
      <vt:lpstr>Wingdings</vt:lpstr>
      <vt:lpstr>Office Theme</vt:lpstr>
      <vt:lpstr>الگوی انجام اقدامات تشخیصی و تصمیم گیری برای بیمار</vt:lpstr>
      <vt:lpstr>مشخصات سند</vt:lpstr>
      <vt:lpstr>اهداف آموزشی</vt:lpstr>
      <vt:lpstr>فهرست عناوین</vt:lpstr>
      <vt:lpstr>مقدمه</vt:lpstr>
      <vt:lpstr>الگوی انجام اقدامات تشخیصی و تصمیم گیری برای بیمار</vt:lpstr>
      <vt:lpstr>الگوی انجام اقدامات تشخیصی و تصمیم گیری برای بیمار</vt:lpstr>
      <vt:lpstr>الگوی انجام اقدامات تشخیصی و تصمیم گیری برای بیمار</vt:lpstr>
      <vt:lpstr>الگوی انجام اقدامات تشخیصی و تصمیم گیری برای بیمار</vt:lpstr>
      <vt:lpstr>الگوی انجام اقدامات تشخیصی و تصمیم گیری برای بیمار</vt:lpstr>
      <vt:lpstr>الگوی انجام اقدامات تشخیصی و تصمیم گیری برای بیمار</vt:lpstr>
      <vt:lpstr>نمونه الگوی انجام اقدامات تشخیصی و تصمیم گیری برای بیمار</vt:lpstr>
      <vt:lpstr>خلاصه مطالب و نتیجه گیری</vt:lpstr>
      <vt:lpstr>پرسش و تمرین</vt:lpstr>
      <vt:lpstr>فهرست منابع</vt:lpstr>
      <vt:lpstr>لطفا نظرات و پیشنهادات خود پیرامون این بسته آموزشی را به آدرس زیر ارسال کنید.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Falahi</cp:lastModifiedBy>
  <cp:revision>550</cp:revision>
  <dcterms:created xsi:type="dcterms:W3CDTF">2020-04-25T05:45:52Z</dcterms:created>
  <dcterms:modified xsi:type="dcterms:W3CDTF">2021-10-20T06:33:13Z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0x01010038EE485FB9274448B5E5B0FF0ECB3346</vt:lpwstr>
  </property>
  <property fmtid="{D5CDD505-2E9C-101B-9397-08002B2CF9AE}" pid="3" name="_dlc_DocIdItemGuid">
    <vt:lpwstr>103b244d-11eb-44aa-8c71-a8083eeb833a</vt:lpwstr>
  </property>
</Properties>
</file>